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57" r:id="rId5"/>
    <p:sldId id="258" r:id="rId6"/>
    <p:sldId id="259" r:id="rId7"/>
    <p:sldId id="260" r:id="rId8"/>
    <p:sldId id="263" r:id="rId9"/>
    <p:sldId id="261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67007D-7580-4D74-A74F-8718B6183552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D2EC1FF-645D-49F3-A58F-79D9A2154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4800" y="3352800"/>
            <a:ext cx="8105336" cy="2301240"/>
          </a:xfrm>
        </p:spPr>
        <p:txBody>
          <a:bodyPr/>
          <a:lstStyle/>
          <a:p>
            <a:r>
              <a:rPr lang="en-US" sz="4400" u="sng" dirty="0" smtClean="0"/>
              <a:t>Questioned Documents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600200"/>
            <a:ext cx="6480048" cy="1752600"/>
          </a:xfrm>
        </p:spPr>
        <p:txBody>
          <a:bodyPr/>
          <a:lstStyle/>
          <a:p>
            <a:r>
              <a:rPr lang="en-US" dirty="0" smtClean="0"/>
              <a:t>Chapter  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12 Characteristics of handwriting =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6705600" cy="4953000"/>
          </a:xfrm>
        </p:spPr>
        <p:txBody>
          <a:bodyPr>
            <a:normAutofit fontScale="70000" lnSpcReduction="20000"/>
          </a:bodyPr>
          <a:lstStyle/>
          <a:p>
            <a:pPr marL="550926" indent="-514350" algn="ctr">
              <a:buNone/>
            </a:pPr>
            <a:r>
              <a:rPr lang="en-US" sz="3400" dirty="0" smtClean="0"/>
              <a:t>				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line quality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spacing of words and letters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ratio of height, width, and size of letters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pen lifts and separations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connecting strokes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beginning and ending strokes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unusual letter formations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shading or pen pressure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slant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baseline habits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flourishes or embellishments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sz="3400" dirty="0" smtClean="0"/>
              <a:t>placement of diacritics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IV. Methods of Forgery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Three types: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1. Blind forgery or normal hand forgery = forger does not attempt to copy victims writing . . . writes in own writing style or tries to “disguise” it</a:t>
            </a:r>
          </a:p>
          <a:p>
            <a:pPr>
              <a:buNone/>
            </a:pPr>
            <a:r>
              <a:rPr lang="en-US" dirty="0" smtClean="0"/>
              <a:t>	--most common</a:t>
            </a:r>
          </a:p>
          <a:p>
            <a:pPr>
              <a:buNone/>
            </a:pPr>
            <a:r>
              <a:rPr lang="en-US" dirty="0" smtClean="0"/>
              <a:t>	--easiest to detect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 smtClean="0"/>
              <a:t>2. Simulated forgery = attempting to copy the victims writing style</a:t>
            </a:r>
          </a:p>
          <a:p>
            <a:pPr>
              <a:buNone/>
            </a:pPr>
            <a:r>
              <a:rPr lang="en-US" dirty="0" smtClean="0"/>
              <a:t>--working off of “model signature”</a:t>
            </a:r>
          </a:p>
          <a:p>
            <a:pPr>
              <a:buNone/>
            </a:pPr>
            <a:r>
              <a:rPr lang="en-US" dirty="0" smtClean="0"/>
              <a:t>--must maintain speed, correct letter formations, height ratio, and pen pressure all at same time</a:t>
            </a:r>
          </a:p>
          <a:p>
            <a:pPr>
              <a:buNone/>
            </a:pPr>
            <a:r>
              <a:rPr lang="en-US" dirty="0" smtClean="0"/>
              <a:t>--must also suppress own writing habits</a:t>
            </a:r>
          </a:p>
          <a:p>
            <a:pPr>
              <a:buNone/>
            </a:pPr>
            <a:r>
              <a:rPr lang="en-US" dirty="0" smtClean="0"/>
              <a:t>--not hard to detect as forgery, but can be difficult to link to suspect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3. Traced forgery/Tracing = using original as a guide</a:t>
            </a:r>
          </a:p>
          <a:p>
            <a:pPr>
              <a:buNone/>
            </a:pPr>
            <a:r>
              <a:rPr lang="en-US" dirty="0" smtClean="0"/>
              <a:t>	--detected due to inconsistent line quality (i.e. shaky and slow)</a:t>
            </a:r>
          </a:p>
          <a:p>
            <a:pPr>
              <a:buNone/>
            </a:pPr>
            <a:r>
              <a:rPr lang="en-US" dirty="0" smtClean="0"/>
              <a:t>	--detected by indentation mark (oblique lighting or ESDA)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smtClean="0"/>
              <a:t>	-</a:t>
            </a:r>
            <a:r>
              <a:rPr lang="en-US" dirty="0" smtClean="0"/>
              <a:t>ESDA = electrostatic detection </a:t>
            </a:r>
          </a:p>
          <a:p>
            <a:pPr>
              <a:buNone/>
            </a:pPr>
            <a:r>
              <a:rPr lang="en-US" dirty="0" smtClean="0"/>
              <a:t>					apparatus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787646"/>
            <a:ext cx="2895600" cy="207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6604084"/>
            <a:ext cx="34290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ysClr val="windowText" lastClr="000000"/>
                </a:solidFill>
              </a:rPr>
              <a:t>http://www.alzomar.com/page.asp?page=Documents</a:t>
            </a:r>
            <a:endParaRPr lang="en-US" sz="105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signs of forgery =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6019800"/>
          </a:xfrm>
        </p:spPr>
        <p:txBody>
          <a:bodyPr>
            <a:normAutofit fontScale="92500" lnSpcReduction="10000"/>
          </a:bodyPr>
          <a:lstStyle/>
          <a:p>
            <a:pPr marL="550926" indent="-514350">
              <a:buFont typeface="+mj-lt"/>
              <a:buAutoNum type="arabicPeriod"/>
            </a:pPr>
            <a:endParaRPr lang="en-US" dirty="0" smtClean="0"/>
          </a:p>
          <a:p>
            <a:pPr marL="550926" lvl="0" indent="-514350">
              <a:buFont typeface="+mj-lt"/>
              <a:buAutoNum type="arabicPeriod"/>
            </a:pPr>
            <a:r>
              <a:rPr lang="en-US" dirty="0" smtClean="0"/>
              <a:t>The appearance of being written slowly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dirty="0" smtClean="0"/>
              <a:t>Blunt line endings and beginnings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dirty="0" smtClean="0"/>
              <a:t>Poor line quality with wavering and tremors of the line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dirty="0" smtClean="0"/>
              <a:t>Retracing and patching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dirty="0" smtClean="0"/>
              <a:t>Stops in places where writing should be free and smooth</a:t>
            </a:r>
          </a:p>
          <a:p>
            <a:pPr marL="550926" lvl="0" indent="-514350">
              <a:buFont typeface="+mj-lt"/>
              <a:buAutoNum type="arabicPeriod"/>
            </a:pPr>
            <a:r>
              <a:rPr lang="en-US" dirty="0" smtClean="0"/>
              <a:t>Inconsistent letter formation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NOTE:  Software (CEDAR) available to assist in handwriting analysis . . . but cannot eliminate examiner b/c detail only detected by human eye.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***Simulated forgery activity***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V. Typewriting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Evidence submission</a:t>
            </a:r>
          </a:p>
          <a:p>
            <a:pPr>
              <a:buNone/>
            </a:pPr>
            <a:r>
              <a:rPr lang="en-US" dirty="0" smtClean="0"/>
              <a:t>	--need typewriter in question or a sample from that typewriter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Examination</a:t>
            </a:r>
          </a:p>
          <a:p>
            <a:pPr>
              <a:buNone/>
            </a:pPr>
            <a:r>
              <a:rPr lang="en-US" dirty="0" smtClean="0"/>
              <a:t>	--typewriter make and model can be determined</a:t>
            </a:r>
          </a:p>
          <a:p>
            <a:pPr>
              <a:buNone/>
            </a:pPr>
            <a:r>
              <a:rPr lang="en-US" dirty="0" smtClean="0"/>
              <a:t>	--the older the machine, the better the possibility for identification</a:t>
            </a:r>
          </a:p>
          <a:p>
            <a:pPr>
              <a:buNone/>
            </a:pPr>
            <a:r>
              <a:rPr lang="en-US" dirty="0" smtClean="0"/>
              <a:t>	--identify through: type alignment, spacing, broken or damage font, ink density, and pressure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***Typewriter comparison Activity***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VI. Photocopy Examination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dirty="0" smtClean="0"/>
              <a:t>Detect “trash marks”</a:t>
            </a:r>
          </a:p>
          <a:p>
            <a:pPr>
              <a:buNone/>
            </a:pPr>
            <a:r>
              <a:rPr lang="en-US" dirty="0" smtClean="0"/>
              <a:t>	--include: debris, gripper marks, platen defects, and dirt on copier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Copier make and model </a:t>
            </a:r>
            <a:r>
              <a:rPr lang="en-US" i="1" dirty="0" smtClean="0"/>
              <a:t>may</a:t>
            </a:r>
            <a:r>
              <a:rPr lang="en-US" dirty="0" smtClean="0"/>
              <a:t> be detected</a:t>
            </a:r>
          </a:p>
          <a:p>
            <a:pPr>
              <a:buNone/>
            </a:pPr>
            <a:r>
              <a:rPr lang="en-US" dirty="0" smtClean="0"/>
              <a:t>	Material can be dated as these qualities can change over time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dirty="0" smtClean="0"/>
              <a:t>Photocopy forgery</a:t>
            </a:r>
          </a:p>
          <a:p>
            <a:pPr>
              <a:buNone/>
            </a:pPr>
            <a:r>
              <a:rPr lang="en-US" dirty="0" smtClean="0"/>
              <a:t>	--Detect: misaligned typing, different fonts or font sizes, incorrect margins, “shadowing” at jointed areas, and “trash marks”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VII. Obliterations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Methods = </a:t>
            </a:r>
          </a:p>
          <a:p>
            <a:pPr>
              <a:buNone/>
            </a:pPr>
            <a:r>
              <a:rPr lang="en-US" dirty="0" smtClean="0"/>
              <a:t>	1. Erase or scrape ink off surface</a:t>
            </a:r>
          </a:p>
          <a:p>
            <a:pPr>
              <a:buNone/>
            </a:pPr>
            <a:r>
              <a:rPr lang="en-US" dirty="0" smtClean="0"/>
              <a:t>	2. Use chemicals to make ink become colorless (ex. Chlorine or sodium hypochlorite)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Detection =</a:t>
            </a:r>
          </a:p>
          <a:p>
            <a:pPr>
              <a:buNone/>
            </a:pPr>
            <a:r>
              <a:rPr lang="en-US" dirty="0" smtClean="0"/>
              <a:t>		Microscopic examination</a:t>
            </a:r>
          </a:p>
          <a:p>
            <a:pPr>
              <a:buNone/>
            </a:pPr>
            <a:r>
              <a:rPr lang="en-US" dirty="0" smtClean="0"/>
              <a:t>		Infrared or UV light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2500" t="11000" r="12500" b="14000"/>
          <a:stretch>
            <a:fillRect/>
          </a:stretch>
        </p:blipFill>
        <p:spPr bwMode="auto">
          <a:xfrm>
            <a:off x="0" y="45720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VIII. Alterations and Ink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Detection = </a:t>
            </a:r>
          </a:p>
          <a:p>
            <a:pPr>
              <a:buNone/>
            </a:pPr>
            <a:r>
              <a:rPr lang="en-US" dirty="0" smtClean="0"/>
              <a:t>		Microscopic examination</a:t>
            </a:r>
          </a:p>
          <a:p>
            <a:pPr>
              <a:buNone/>
            </a:pPr>
            <a:r>
              <a:rPr lang="en-US" dirty="0" smtClean="0"/>
              <a:t>		Infrared or UV light (different inks react 		</a:t>
            </a:r>
          </a:p>
          <a:p>
            <a:pPr>
              <a:buNone/>
            </a:pPr>
            <a:r>
              <a:rPr lang="en-US" dirty="0" smtClean="0"/>
              <a:t>			differently to this light)</a:t>
            </a:r>
          </a:p>
          <a:p>
            <a:pPr>
              <a:buNone/>
            </a:pPr>
            <a:r>
              <a:rPr lang="en-US" dirty="0" smtClean="0"/>
              <a:t>		TLC (Thin Layer Chromatography)</a:t>
            </a:r>
          </a:p>
          <a:p>
            <a:pPr>
              <a:buNone/>
            </a:pPr>
            <a:r>
              <a:rPr lang="en-US" dirty="0" smtClean="0"/>
              <a:t>			--destructive test but definitive results</a:t>
            </a:r>
          </a:p>
          <a:p>
            <a:pPr>
              <a:buNone/>
            </a:pPr>
            <a:r>
              <a:rPr lang="en-US" dirty="0" smtClean="0"/>
              <a:t>			--use small “punches” from document in </a:t>
            </a:r>
          </a:p>
          <a:p>
            <a:pPr>
              <a:buNone/>
            </a:pPr>
            <a:r>
              <a:rPr lang="en-US" dirty="0" smtClean="0"/>
              <a:t>				question</a:t>
            </a:r>
          </a:p>
          <a:p>
            <a:pPr>
              <a:buNone/>
            </a:pPr>
            <a:r>
              <a:rPr lang="en-US" dirty="0" smtClean="0"/>
              <a:t>			--results in bands of color up a piece of </a:t>
            </a:r>
          </a:p>
          <a:p>
            <a:pPr>
              <a:buNone/>
            </a:pPr>
            <a:r>
              <a:rPr lang="en-US" dirty="0" smtClean="0"/>
              <a:t>				paper</a:t>
            </a:r>
          </a:p>
          <a:p>
            <a:pPr>
              <a:buNone/>
            </a:pPr>
            <a:r>
              <a:rPr lang="en-US" dirty="0" smtClean="0"/>
              <a:t>			--comparing bands can indicate if inks </a:t>
            </a:r>
          </a:p>
          <a:p>
            <a:pPr>
              <a:buNone/>
            </a:pPr>
            <a:r>
              <a:rPr lang="en-US" dirty="0" smtClean="0"/>
              <a:t>				from same source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IX. Paper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Examination necessary when questions about whether pages added to multi-page document.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Examine:</a:t>
            </a:r>
          </a:p>
          <a:p>
            <a:pPr>
              <a:buNone/>
            </a:pPr>
            <a:r>
              <a:rPr lang="en-US" dirty="0" smtClean="0"/>
              <a:t>	--staple marks</a:t>
            </a:r>
          </a:p>
          <a:p>
            <a:pPr>
              <a:buNone/>
            </a:pPr>
            <a:r>
              <a:rPr lang="en-US" dirty="0" smtClean="0"/>
              <a:t>	--paper composition: usually wood or cotton with certain fillers added</a:t>
            </a:r>
          </a:p>
          <a:p>
            <a:pPr>
              <a:buNone/>
            </a:pPr>
            <a:r>
              <a:rPr lang="en-US" dirty="0" smtClean="0"/>
              <a:t>	-chemical testing can detect materials present and associate with both a known standard and a manufacturer</a:t>
            </a:r>
          </a:p>
          <a:p>
            <a:pPr>
              <a:buNone/>
            </a:pPr>
            <a:r>
              <a:rPr lang="en-US" dirty="0" smtClean="0"/>
              <a:t>	--paper size and thickness</a:t>
            </a:r>
          </a:p>
          <a:p>
            <a:pPr>
              <a:buNone/>
            </a:pPr>
            <a:r>
              <a:rPr lang="en-US" dirty="0" smtClean="0"/>
              <a:t>		-line up in stack (small differences)</a:t>
            </a:r>
          </a:p>
          <a:p>
            <a:pPr>
              <a:buNone/>
            </a:pPr>
            <a:r>
              <a:rPr lang="en-US" dirty="0" smtClean="0"/>
              <a:t>		-micrometers used to detect thickness</a:t>
            </a:r>
          </a:p>
          <a:p>
            <a:pPr>
              <a:buNone/>
            </a:pPr>
            <a:r>
              <a:rPr lang="en-US" dirty="0" smtClean="0"/>
              <a:t>	--watermark (clues about manufacturer)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Answer= #5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I. What is a questioned document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= one that is entirely or in part suspect as to the authenticity or origin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Commonly think of—checks, wills, and contracts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Also include—typewritten letter, dollar bill, postage stamps, </a:t>
            </a:r>
          </a:p>
          <a:p>
            <a:pPr>
              <a:buNone/>
            </a:pPr>
            <a:r>
              <a:rPr lang="en-US" dirty="0" smtClean="0"/>
              <a:t>	receipts, concert tickets,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II. History of role in forensic science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field of questioned documents = one of the oldest in forensic science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Albert S. Osborn= pioneer of the field</a:t>
            </a:r>
          </a:p>
          <a:p>
            <a:r>
              <a:rPr lang="en-US" dirty="0" smtClean="0"/>
              <a:t>Lindbergh baby kidnapping case = important in establishing to the legal system the role of document examiner (ransom note)	</a:t>
            </a:r>
          </a:p>
          <a:p>
            <a:r>
              <a:rPr lang="en-US" dirty="0" smtClean="0"/>
              <a:t>Now . . . </a:t>
            </a:r>
          </a:p>
          <a:p>
            <a:pPr>
              <a:buNone/>
            </a:pPr>
            <a:r>
              <a:rPr lang="en-US" dirty="0" smtClean="0"/>
              <a:t>	--document examiner must always be prepared to state opinion in court and demonstrate how formed opinion</a:t>
            </a:r>
          </a:p>
          <a:p>
            <a:pPr>
              <a:buNone/>
            </a:pPr>
            <a:r>
              <a:rPr lang="en-US" dirty="0" smtClean="0"/>
              <a:t>	--beyond college one needs on-the-job training/internship before become document examiner and then keep up with latest in the field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III. Handwriting analysis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50926" indent="-514350">
              <a:buAutoNum type="alphaUcPeriod"/>
            </a:pPr>
            <a:r>
              <a:rPr lang="en-US" i="1" dirty="0" smtClean="0"/>
              <a:t>Theory of handwriting</a:t>
            </a:r>
            <a:endParaRPr lang="en-US" dirty="0" smtClean="0"/>
          </a:p>
          <a:p>
            <a:pPr marL="550926" indent="-514350">
              <a:buNone/>
            </a:pPr>
            <a:r>
              <a:rPr lang="en-US" dirty="0" smtClean="0"/>
              <a:t>	No two people have the same handwriting . . .why?</a:t>
            </a:r>
          </a:p>
          <a:p>
            <a:pPr lvl="0">
              <a:buNone/>
            </a:pPr>
            <a:r>
              <a:rPr lang="en-US" dirty="0" smtClean="0"/>
              <a:t>		1. Neuromuscular coordination and visual perception differ between people</a:t>
            </a:r>
          </a:p>
          <a:p>
            <a:pPr lvl="0">
              <a:buNone/>
            </a:pPr>
            <a:r>
              <a:rPr lang="en-US" dirty="0" smtClean="0"/>
              <a:t>		2. By time teenager, writing matured and has a unique style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KEY= “Handwriting is an acquired skill that becomes ingrained; it is habitual and </a:t>
            </a:r>
            <a:r>
              <a:rPr lang="en-US" u="sng" dirty="0" smtClean="0"/>
              <a:t>individualized</a:t>
            </a:r>
            <a:r>
              <a:rPr lang="en-US" dirty="0" smtClean="0"/>
              <a:t>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i="1" dirty="0" smtClean="0"/>
              <a:t>B.  Collection of Writing Standards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Before can begin examination, must collect writing standard . . . two types</a:t>
            </a:r>
          </a:p>
          <a:p>
            <a:pPr lvl="0">
              <a:buNone/>
            </a:pPr>
            <a:r>
              <a:rPr lang="en-US" dirty="0" smtClean="0"/>
              <a:t>	</a:t>
            </a:r>
          </a:p>
          <a:p>
            <a:pPr lvl="0">
              <a:buNone/>
            </a:pPr>
            <a:r>
              <a:rPr lang="en-US" dirty="0" smtClean="0"/>
              <a:t>	1. Non-request writing= spontaneous or </a:t>
            </a:r>
            <a:r>
              <a:rPr lang="en-US" dirty="0" err="1" smtClean="0"/>
              <a:t>undictated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+  reveal most normal habits</a:t>
            </a:r>
          </a:p>
          <a:p>
            <a:pPr>
              <a:buNone/>
            </a:pPr>
            <a:r>
              <a:rPr lang="en-US" dirty="0" smtClean="0"/>
              <a:t>		-  difficult to obtain enough comparable letters 			and words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2.  Request writing= dictated</a:t>
            </a:r>
          </a:p>
          <a:p>
            <a:pPr>
              <a:buNone/>
            </a:pPr>
            <a:r>
              <a:rPr lang="en-US" dirty="0" smtClean="0"/>
              <a:t>		+  provide writing comparable to questioned material</a:t>
            </a:r>
          </a:p>
          <a:p>
            <a:pPr>
              <a:buNone/>
            </a:pPr>
            <a:r>
              <a:rPr lang="en-US" dirty="0" smtClean="0"/>
              <a:t>		-  call attention to the writing process (nervousness 		and/or try to disguise own writing)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126163"/>
          </a:xfrm>
        </p:spPr>
        <p:txBody>
          <a:bodyPr>
            <a:normAutofit fontScale="85000" lnSpcReduction="10000"/>
          </a:bodyPr>
          <a:lstStyle/>
          <a:p>
            <a:endParaRPr lang="en-US" sz="3900" dirty="0" smtClean="0"/>
          </a:p>
          <a:p>
            <a:pPr>
              <a:buNone/>
            </a:pPr>
            <a:r>
              <a:rPr lang="en-US" sz="3900" i="1" dirty="0" smtClean="0"/>
              <a:t>C.  Process of handwriting  comparison</a:t>
            </a:r>
            <a:endParaRPr lang="en-US" sz="39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 Visually and microscopically compare questioned document and known standards    </a:t>
            </a:r>
          </a:p>
          <a:p>
            <a:pPr>
              <a:buNone/>
            </a:pPr>
            <a:r>
              <a:rPr lang="en-US" dirty="0" smtClean="0"/>
              <a:t>     side-by-side</a:t>
            </a:r>
          </a:p>
          <a:p>
            <a:pPr>
              <a:buNone/>
            </a:pPr>
            <a:r>
              <a:rPr lang="en-US" dirty="0" smtClean="0"/>
              <a:t>		</a:t>
            </a:r>
          </a:p>
          <a:p>
            <a:pPr lvl="0">
              <a:buNone/>
            </a:pPr>
            <a:r>
              <a:rPr lang="en-US" dirty="0" smtClean="0"/>
              <a:t>Two principles of comparison</a:t>
            </a:r>
          </a:p>
          <a:p>
            <a:pPr>
              <a:buNone/>
            </a:pPr>
            <a:r>
              <a:rPr lang="en-US" dirty="0" smtClean="0"/>
              <a:t>	1--No two individuals write exactly alike</a:t>
            </a:r>
          </a:p>
          <a:p>
            <a:pPr>
              <a:buNone/>
            </a:pPr>
            <a:r>
              <a:rPr lang="en-US" dirty="0" smtClean="0"/>
              <a:t>	2--No one person writes exactly the same way twice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Keep in mind . . . an individual has a repetitive range to his/her writing and basic pattern or habitual style is still present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dirty="0" smtClean="0"/>
              <a:t>3. What experts look for????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7924800" cy="3124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6700" dirty="0" smtClean="0"/>
              <a:t>Experts examine </a:t>
            </a:r>
          </a:p>
          <a:p>
            <a:pPr>
              <a:buNone/>
            </a:pPr>
            <a:r>
              <a:rPr lang="en-US" sz="6700" dirty="0" smtClean="0"/>
              <a:t>	 . . . . class (features and dimensions of letters) and </a:t>
            </a:r>
          </a:p>
          <a:p>
            <a:pPr>
              <a:buNone/>
            </a:pPr>
            <a:r>
              <a:rPr lang="en-US" sz="6700" dirty="0" smtClean="0"/>
              <a:t>	. . . .individual characteristics (unique features of the letters)</a:t>
            </a:r>
          </a:p>
          <a:p>
            <a:pPr>
              <a:buNone/>
            </a:pPr>
            <a:r>
              <a:rPr lang="en-US" sz="6700" dirty="0" smtClean="0"/>
              <a:t> </a:t>
            </a:r>
          </a:p>
          <a:p>
            <a:pPr>
              <a:buNone/>
            </a:pPr>
            <a:r>
              <a:rPr lang="en-US" sz="5100" dirty="0" smtClean="0"/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Questioned Documents&amp;#x0D;&amp;#x0A;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75&quot;/&gt;&lt;/object&gt;&lt;object type=&quot;3&quot; unique_id=&quot;10006&quot;&gt;&lt;property id=&quot;20148&quot; value=&quot;5&quot;/&gt;&lt;property id=&quot;20300&quot; value=&quot;Slide 3 - &amp;quot;Answer= #5&amp;quot;&quot;/&gt;&lt;property id=&quot;20307&quot; value=&quot;276&quot;/&gt;&lt;/object&gt;&lt;object type=&quot;3&quot; unique_id=&quot;10007&quot;&gt;&lt;property id=&quot;20148&quot; value=&quot;5&quot;/&gt;&lt;property id=&quot;20300&quot; value=&quot;Slide 4 - &amp;quot;I. What is a questioned document&amp;#x0D;&amp;#x0A;&amp;quot;&quot;/&gt;&lt;property id=&quot;20307&quot; value=&quot;257&quot;/&gt;&lt;/object&gt;&lt;object type=&quot;3&quot; unique_id=&quot;10008&quot;&gt;&lt;property id=&quot;20148&quot; value=&quot;5&quot;/&gt;&lt;property id=&quot;20300&quot; value=&quot;Slide 5 - &amp;quot;II. History of role in forensic science&amp;#x0D;&amp;#x0A;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III. Handwriting analysis&amp;#x0D;&amp;#x0A;&amp;quot;&quot;/&gt;&lt;property id=&quot;20307&quot; value=&quot;259&quot;/&gt;&lt;/object&gt;&lt;object type=&quot;3&quot; unique_id=&quot;10010&quot;&gt;&lt;property id=&quot;20148&quot; value=&quot;5&quot;/&gt;&lt;property id=&quot;20300&quot; value=&quot;Slide 7&quot;/&gt;&lt;property id=&quot;20307&quot; value=&quot;260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 - &amp;quot;3. What experts look for????&amp;#x0D;&amp;#x0A;&amp;quot;&quot;/&gt;&lt;property id=&quot;20307&quot; value=&quot;261&quot;/&gt;&lt;/object&gt;&lt;object type=&quot;3&quot; unique_id=&quot;10013&quot;&gt;&lt;property id=&quot;20148&quot; value=&quot;5&quot;/&gt;&lt;property id=&quot;20300&quot; value=&quot;Slide 10 - &amp;quot;12 Characteristics of handwriting =&amp;quot;&quot;/&gt;&lt;property id=&quot;20307&quot; value=&quot;262&quot;/&gt;&lt;/object&gt;&lt;object type=&quot;3&quot; unique_id=&quot;10014&quot;&gt;&lt;property id=&quot;20148&quot; value=&quot;5&quot;/&gt;&lt;property id=&quot;20300&quot; value=&quot;Slide 11 - &amp;quot;IV. Methods of Forgery&amp;#x0D;&amp;#x0A;&amp;quot;&quot;/&gt;&lt;property id=&quot;20307&quot; value=&quot;264&quot;/&gt;&lt;/object&gt;&lt;object type=&quot;3&quot; unique_id=&quot;10015&quot;&gt;&lt;property id=&quot;20148&quot; value=&quot;5&quot;/&gt;&lt;property id=&quot;20300&quot; value=&quot;Slide 12&quot;/&gt;&lt;property id=&quot;20307&quot; value=&quot;265&quot;/&gt;&lt;/object&gt;&lt;object type=&quot;3&quot; unique_id=&quot;10016&quot;&gt;&lt;property id=&quot;20148&quot; value=&quot;5&quot;/&gt;&lt;property id=&quot;20300&quot; value=&quot;Slide 13&quot;/&gt;&lt;property id=&quot;20307&quot; value=&quot;266&quot;/&gt;&lt;/object&gt;&lt;object type=&quot;3&quot; unique_id=&quot;10017&quot;&gt;&lt;property id=&quot;20148&quot; value=&quot;5&quot;/&gt;&lt;property id=&quot;20300&quot; value=&quot;Slide 14 - &amp;quot;Primary signs of forgery =&amp;#x0D;&amp;#x0A;&amp;quot;&quot;/&gt;&lt;property id=&quot;20307&quot; value=&quot;267&quot;/&gt;&lt;/object&gt;&lt;object type=&quot;3&quot; unique_id=&quot;10018&quot;&gt;&lt;property id=&quot;20148&quot; value=&quot;5&quot;/&gt;&lt;property id=&quot;20300&quot; value=&quot;Slide 15&quot;/&gt;&lt;property id=&quot;20307&quot; value=&quot;268&quot;/&gt;&lt;/object&gt;&lt;object type=&quot;3&quot; unique_id=&quot;10019&quot;&gt;&lt;property id=&quot;20148&quot; value=&quot;5&quot;/&gt;&lt;property id=&quot;20300&quot; value=&quot;Slide 16 - &amp;quot;V. Typewriting Examination&amp;quot;&quot;/&gt;&lt;property id=&quot;20307&quot; value=&quot;269&quot;/&gt;&lt;/object&gt;&lt;object type=&quot;3&quot; unique_id=&quot;10020&quot;&gt;&lt;property id=&quot;20148&quot; value=&quot;5&quot;/&gt;&lt;property id=&quot;20300&quot; value=&quot;Slide 17&quot;/&gt;&lt;property id=&quot;20307&quot; value=&quot;270&quot;/&gt;&lt;/object&gt;&lt;object type=&quot;3&quot; unique_id=&quot;10021&quot;&gt;&lt;property id=&quot;20148&quot; value=&quot;5&quot;/&gt;&lt;property id=&quot;20300&quot; value=&quot;Slide 18 - &amp;quot;VI. Photocopy Examination&amp;#x0D;&amp;#x0A;&amp;quot;&quot;/&gt;&lt;property id=&quot;20307&quot; value=&quot;271&quot;/&gt;&lt;/object&gt;&lt;object type=&quot;3&quot; unique_id=&quot;10022&quot;&gt;&lt;property id=&quot;20148&quot; value=&quot;5&quot;/&gt;&lt;property id=&quot;20300&quot; value=&quot;Slide 19 - &amp;quot;VII. Obliterations&amp;#x0D;&amp;#x0A;&amp;quot;&quot;/&gt;&lt;property id=&quot;20307&quot; value=&quot;272&quot;/&gt;&lt;/object&gt;&lt;object type=&quot;3&quot; unique_id=&quot;10023&quot;&gt;&lt;property id=&quot;20148&quot; value=&quot;5&quot;/&gt;&lt;property id=&quot;20300&quot; value=&quot;Slide 20 - &amp;quot;VIII. Alterations and Ink&amp;#x0D;&amp;#x0A;&amp;quot;&quot;/&gt;&lt;property id=&quot;20307&quot; value=&quot;273&quot;/&gt;&lt;/object&gt;&lt;object type=&quot;3&quot; unique_id=&quot;10024&quot;&gt;&lt;property id=&quot;20148&quot; value=&quot;5&quot;/&gt;&lt;property id=&quot;20300&quot; value=&quot;Slide 21 - &amp;quot;IX. Paper&amp;#x0D;&amp;#x0A;&amp;quot;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935</TotalTime>
  <Words>306</Words>
  <Application>Microsoft Office PowerPoint</Application>
  <PresentationFormat>On-screen Show (4:3)</PresentationFormat>
  <Paragraphs>144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Technic</vt:lpstr>
      <vt:lpstr>Questioned Documents </vt:lpstr>
      <vt:lpstr>Slide 2</vt:lpstr>
      <vt:lpstr>Answer= #5</vt:lpstr>
      <vt:lpstr>I. What is a questioned document </vt:lpstr>
      <vt:lpstr>II. History of role in forensic science </vt:lpstr>
      <vt:lpstr>III. Handwriting analysis </vt:lpstr>
      <vt:lpstr>Slide 7</vt:lpstr>
      <vt:lpstr>Slide 8</vt:lpstr>
      <vt:lpstr>3. What experts look for???? </vt:lpstr>
      <vt:lpstr>12 Characteristics of handwriting =</vt:lpstr>
      <vt:lpstr>IV. Methods of Forgery </vt:lpstr>
      <vt:lpstr>Slide 12</vt:lpstr>
      <vt:lpstr>Slide 13</vt:lpstr>
      <vt:lpstr>Primary signs of forgery = </vt:lpstr>
      <vt:lpstr>Slide 15</vt:lpstr>
      <vt:lpstr>V. Typewriting Examination</vt:lpstr>
      <vt:lpstr>Slide 17</vt:lpstr>
      <vt:lpstr>VI. Photocopy Examination </vt:lpstr>
      <vt:lpstr>VII. Obliterations </vt:lpstr>
      <vt:lpstr>VIII. Alterations and Ink </vt:lpstr>
      <vt:lpstr>IX. Paper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Questioned Documents</dc:title>
  <dc:creator>JKREPPS</dc:creator>
  <cp:lastModifiedBy>jatkiss</cp:lastModifiedBy>
  <cp:revision>12</cp:revision>
  <dcterms:created xsi:type="dcterms:W3CDTF">2009-12-07T17:17:36Z</dcterms:created>
  <dcterms:modified xsi:type="dcterms:W3CDTF">2011-01-26T20:38:39Z</dcterms:modified>
</cp:coreProperties>
</file>